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oboto"/>
      <p:regular r:id="rId16"/>
      <p:bold r:id="rId17"/>
      <p:italic r:id="rId18"/>
      <p:boldItalic r:id="rId19"/>
    </p:embeddedFont>
    <p:embeddedFont>
      <p:font typeface="Average"/>
      <p:regular r:id="rId20"/>
    </p:embeddedFont>
    <p:embeddedFont>
      <p:font typeface="Oswald"/>
      <p:regular r:id="rId21"/>
      <p:bold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Average-regular.fntdata"/><Relationship Id="rId11" Type="http://schemas.openxmlformats.org/officeDocument/2006/relationships/slide" Target="slides/slide6.xml"/><Relationship Id="rId22" Type="http://schemas.openxmlformats.org/officeDocument/2006/relationships/font" Target="fonts/Oswald-bold.fntdata"/><Relationship Id="rId10" Type="http://schemas.openxmlformats.org/officeDocument/2006/relationships/slide" Target="slides/slide5.xml"/><Relationship Id="rId21" Type="http://schemas.openxmlformats.org/officeDocument/2006/relationships/font" Target="fonts/Oswald-regular.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notesMaster" Target="notesMasters/notesMaster1.xml"/><Relationship Id="rId19" Type="http://schemas.openxmlformats.org/officeDocument/2006/relationships/font" Target="fonts/Roboto-boldItalic.fntdata"/><Relationship Id="rId6" Type="http://schemas.openxmlformats.org/officeDocument/2006/relationships/slide" Target="slides/slide1.xml"/><Relationship Id="rId18"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rainingmag.com/learning-from-the-titanic-business-lessons-on-crisis-management/"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kaggle.com/code/predact/easy-r-titanic-predictive-model/script"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24e930358d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24e930358d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24e930358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24e930358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1ad1755aa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1ad1755aa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i="1" lang="en" sz="1050">
                <a:solidFill>
                  <a:srgbClr val="202122"/>
                </a:solidFill>
                <a:highlight>
                  <a:srgbClr val="FFFFFF"/>
                </a:highlight>
              </a:rPr>
              <a:t>Titanic</a:t>
            </a:r>
            <a:r>
              <a:rPr lang="en" sz="1050">
                <a:solidFill>
                  <a:srgbClr val="202122"/>
                </a:solidFill>
                <a:highlight>
                  <a:srgbClr val="FFFFFF"/>
                </a:highlight>
              </a:rPr>
              <a:t> was 882 feet 9 inches (269.06 m) long with a maximum breadth of 92 feet 6 inches (28.19 m).</a:t>
            </a:r>
            <a:endParaRPr sz="1050">
              <a:solidFill>
                <a:srgbClr val="202122"/>
              </a:solidFill>
              <a:highlight>
                <a:srgbClr val="FFFFFF"/>
              </a:highlight>
            </a:endParaRPr>
          </a:p>
          <a:p>
            <a:pPr indent="0" lvl="0" marL="0" rtl="0" algn="l">
              <a:lnSpc>
                <a:spcPct val="115000"/>
              </a:lnSpc>
              <a:spcBef>
                <a:spcPts val="1200"/>
              </a:spcBef>
              <a:spcAft>
                <a:spcPts val="0"/>
              </a:spcAft>
              <a:buNone/>
            </a:pPr>
            <a:r>
              <a:rPr lang="en" sz="1050">
                <a:solidFill>
                  <a:srgbClr val="202122"/>
                </a:solidFill>
                <a:highlight>
                  <a:srgbClr val="FFFFFF"/>
                </a:highlight>
              </a:rPr>
              <a:t>The interiors of the </a:t>
            </a:r>
            <a:r>
              <a:rPr i="1" lang="en" sz="1050">
                <a:solidFill>
                  <a:srgbClr val="202122"/>
                </a:solidFill>
                <a:highlight>
                  <a:srgbClr val="FFFFFF"/>
                </a:highlight>
              </a:rPr>
              <a:t>Olympic</a:t>
            </a:r>
            <a:r>
              <a:rPr lang="en" sz="1050">
                <a:solidFill>
                  <a:srgbClr val="202122"/>
                </a:solidFill>
                <a:highlight>
                  <a:srgbClr val="FFFFFF"/>
                </a:highlight>
              </a:rPr>
              <a:t>-class ships were subdivided into 16 primary compartments divided by 15 bulkheads that extended above the waterline. Eleven vertically closing watertight doors could seal off the compartments in the event of an emergency</a:t>
            </a:r>
            <a:endParaRPr sz="1050">
              <a:solidFill>
                <a:srgbClr val="202122"/>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 sz="1050">
                <a:solidFill>
                  <a:srgbClr val="202122"/>
                </a:solidFill>
                <a:highlight>
                  <a:srgbClr val="FFFFFF"/>
                </a:highlight>
              </a:rPr>
              <a:t> This gave </a:t>
            </a:r>
            <a:r>
              <a:rPr i="1" lang="en" sz="1050">
                <a:solidFill>
                  <a:srgbClr val="202122"/>
                </a:solidFill>
                <a:highlight>
                  <a:srgbClr val="FFFFFF"/>
                </a:highlight>
              </a:rPr>
              <a:t>Titanic</a:t>
            </a:r>
            <a:r>
              <a:rPr lang="en" sz="1050">
                <a:solidFill>
                  <a:srgbClr val="202122"/>
                </a:solidFill>
                <a:highlight>
                  <a:srgbClr val="FFFFFF"/>
                </a:highlight>
              </a:rPr>
              <a:t> the ability to carry up to 64 wooden lifeboats which would have been enough for 4,000 people—considerably more than her actual capacity. However, the White Star Line decided that only 16 wooden lifeboats and four collapsibles would be carried, which could accommodate 1,178 people, only one-third of </a:t>
            </a:r>
            <a:r>
              <a:rPr i="1" lang="en" sz="1050">
                <a:solidFill>
                  <a:srgbClr val="202122"/>
                </a:solidFill>
                <a:highlight>
                  <a:srgbClr val="FFFFFF"/>
                </a:highlight>
              </a:rPr>
              <a:t>Titanic</a:t>
            </a:r>
            <a:r>
              <a:rPr lang="en" sz="1050">
                <a:solidFill>
                  <a:srgbClr val="202122"/>
                </a:solidFill>
                <a:highlight>
                  <a:srgbClr val="FFFFFF"/>
                </a:highlight>
              </a:rPr>
              <a:t>'s total capacity.</a:t>
            </a:r>
            <a:endParaRPr sz="1050">
              <a:solidFill>
                <a:srgbClr val="202122"/>
              </a:solidFill>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1ad1755aa1_0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1ad1755aa1_0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u="sng">
                <a:solidFill>
                  <a:srgbClr val="F06292"/>
                </a:solidFill>
                <a:latin typeface="Roboto"/>
                <a:ea typeface="Roboto"/>
                <a:cs typeface="Roboto"/>
                <a:sym typeface="Roboto"/>
                <a:hlinkClick r:id="rId2">
                  <a:extLst>
                    <a:ext uri="{A12FA001-AC4F-418D-AE19-62706E023703}">
                      <ahyp:hlinkClr val="tx"/>
                    </a:ext>
                  </a:extLst>
                </a:hlinkClick>
              </a:rPr>
              <a:t>https://trainingmag.com/learning-from-the-titanic-business-lessons-on-crisis-management/</a:t>
            </a:r>
            <a:endParaRPr sz="400"/>
          </a:p>
          <a:p>
            <a:pPr indent="-295275" lvl="0" marL="457200" rtl="0" algn="l">
              <a:lnSpc>
                <a:spcPct val="115000"/>
              </a:lnSpc>
              <a:spcBef>
                <a:spcPts val="1200"/>
              </a:spcBef>
              <a:spcAft>
                <a:spcPts val="0"/>
              </a:spcAft>
              <a:buClr>
                <a:schemeClr val="dk1"/>
              </a:buClr>
              <a:buSzPts val="1050"/>
              <a:buChar char="-"/>
            </a:pPr>
            <a:r>
              <a:rPr lang="en" sz="1050">
                <a:solidFill>
                  <a:schemeClr val="dk1"/>
                </a:solidFill>
                <a:highlight>
                  <a:srgbClr val="FFFFFF"/>
                </a:highlight>
              </a:rPr>
              <a:t>It is your job to predict if a passenger survived the sinking of the Titanic or not.</a:t>
            </a:r>
            <a:endParaRPr sz="1050">
              <a:solidFill>
                <a:schemeClr val="dk1"/>
              </a:solidFill>
              <a:highlight>
                <a:srgbClr val="FFFFFF"/>
              </a:highlight>
            </a:endParaRPr>
          </a:p>
          <a:p>
            <a:pPr indent="-295275" lvl="0" marL="457200" rtl="0" algn="l">
              <a:lnSpc>
                <a:spcPct val="115000"/>
              </a:lnSpc>
              <a:spcBef>
                <a:spcPts val="0"/>
              </a:spcBef>
              <a:spcAft>
                <a:spcPts val="0"/>
              </a:spcAft>
              <a:buClr>
                <a:schemeClr val="dk1"/>
              </a:buClr>
              <a:buSzPts val="1050"/>
              <a:buChar char="-"/>
            </a:pPr>
            <a:r>
              <a:rPr lang="en" sz="1050">
                <a:solidFill>
                  <a:schemeClr val="dk1"/>
                </a:solidFill>
                <a:highlight>
                  <a:srgbClr val="FFFFFF"/>
                </a:highlight>
              </a:rPr>
              <a:t>For each in the test set, you must predict a 0 or 1 value for the variable.</a:t>
            </a:r>
            <a:endParaRPr sz="1050">
              <a:solidFill>
                <a:schemeClr val="dk1"/>
              </a:solidFill>
              <a:highlight>
                <a:srgbClr val="FFFFFF"/>
              </a:highlight>
            </a:endParaRPr>
          </a:p>
          <a:p>
            <a:pPr indent="-295275" lvl="0" marL="457200" rtl="0" algn="l">
              <a:lnSpc>
                <a:spcPct val="115000"/>
              </a:lnSpc>
              <a:spcBef>
                <a:spcPts val="0"/>
              </a:spcBef>
              <a:spcAft>
                <a:spcPts val="0"/>
              </a:spcAft>
              <a:buClr>
                <a:schemeClr val="dk1"/>
              </a:buClr>
              <a:buSzPts val="1050"/>
              <a:buChar char="-"/>
            </a:pPr>
            <a:r>
              <a:rPr lang="en" sz="1050">
                <a:solidFill>
                  <a:schemeClr val="dk1"/>
                </a:solidFill>
                <a:highlight>
                  <a:srgbClr val="FFFFFF"/>
                </a:highlight>
              </a:rPr>
              <a:t>Train.csv will contain the details of a subset of the passengers on board (891 to be exact) and importantly, will reveal whether they survived or not, also known as the “ground truth”.</a:t>
            </a:r>
            <a:endParaRPr sz="1050">
              <a:solidFill>
                <a:schemeClr val="dk1"/>
              </a:solidFill>
              <a:highlight>
                <a:srgbClr val="FFFFFF"/>
              </a:highlight>
            </a:endParaRPr>
          </a:p>
          <a:p>
            <a:pPr indent="-295275" lvl="0" marL="457200" rtl="0" algn="l">
              <a:lnSpc>
                <a:spcPct val="115000"/>
              </a:lnSpc>
              <a:spcBef>
                <a:spcPts val="0"/>
              </a:spcBef>
              <a:spcAft>
                <a:spcPts val="0"/>
              </a:spcAft>
              <a:buClr>
                <a:schemeClr val="dk1"/>
              </a:buClr>
              <a:buSzPts val="1050"/>
              <a:buChar char="-"/>
            </a:pPr>
            <a:r>
              <a:rPr lang="en" sz="1050">
                <a:solidFill>
                  <a:schemeClr val="dk1"/>
                </a:solidFill>
                <a:highlight>
                  <a:srgbClr val="FFFFFF"/>
                </a:highlight>
              </a:rPr>
              <a:t>14300 teams have submitted kaggle competitions and counting.</a:t>
            </a:r>
            <a:endParaRPr sz="1050">
              <a:solidFill>
                <a:schemeClr val="dk1"/>
              </a:solidFill>
              <a:highlight>
                <a:srgbClr val="FFFFFF"/>
              </a:highlight>
            </a:endParaRPr>
          </a:p>
          <a:p>
            <a:pPr indent="0" lvl="0" marL="0" rtl="0" algn="l">
              <a:lnSpc>
                <a:spcPct val="115000"/>
              </a:lnSpc>
              <a:spcBef>
                <a:spcPts val="8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None/>
            </a:pPr>
            <a:r>
              <a:t/>
            </a:r>
            <a:endParaRPr sz="400"/>
          </a:p>
          <a:p>
            <a:pPr indent="0" lvl="0" marL="0" rtl="0" algn="l">
              <a:lnSpc>
                <a:spcPct val="115000"/>
              </a:lnSpc>
              <a:spcBef>
                <a:spcPts val="1200"/>
              </a:spcBef>
              <a:spcAft>
                <a:spcPts val="1200"/>
              </a:spcAft>
              <a:buClr>
                <a:schemeClr val="dk1"/>
              </a:buClr>
              <a:buSzPts val="1100"/>
              <a:buFont typeface="Arial"/>
              <a:buNone/>
            </a:pPr>
            <a:r>
              <a:t/>
            </a:r>
            <a:endParaRPr sz="4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121d2428ebc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121d2428ebc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Critiqued Competitor: </a:t>
            </a:r>
            <a:r>
              <a:rPr lang="en" u="sng">
                <a:solidFill>
                  <a:schemeClr val="hlink"/>
                </a:solidFill>
                <a:hlinkClick r:id="rId2"/>
              </a:rPr>
              <a:t>Easy R Titanic</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1b2922a0a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1b2922a0a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21d2428ebc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21d2428ebc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21d2428ebc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21d2428ebc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1b2922a31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1b2922a31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en.wikipedia.org/wiki/Sinking_of_the_RMS_Titanic#Casualties_and_survivors" TargetMode="External"/><Relationship Id="rId4" Type="http://schemas.openxmlformats.org/officeDocument/2006/relationships/hyperlink" Target="https://en.wikipedia.org/wiki/List_of_maritime_disasters" TargetMode="External"/><Relationship Id="rId5"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Titanic</a:t>
            </a:r>
            <a:endParaRPr/>
          </a:p>
          <a:p>
            <a:pPr indent="0" lvl="0" marL="0" rtl="0" algn="ctr">
              <a:spcBef>
                <a:spcPts val="0"/>
              </a:spcBef>
              <a:spcAft>
                <a:spcPts val="0"/>
              </a:spcAft>
              <a:buNone/>
            </a:pPr>
            <a:r>
              <a:rPr lang="en" sz="2600"/>
              <a:t>Machine Learning From Disaster</a:t>
            </a:r>
            <a:endParaRPr sz="2600"/>
          </a:p>
        </p:txBody>
      </p:sp>
      <p:sp>
        <p:nvSpPr>
          <p:cNvPr id="60" name="Google Shape;60;p13"/>
          <p:cNvSpPr txBox="1"/>
          <p:nvPr>
            <p:ph idx="1" type="subTitle"/>
          </p:nvPr>
        </p:nvSpPr>
        <p:spPr>
          <a:xfrm>
            <a:off x="311700" y="3439075"/>
            <a:ext cx="8520600" cy="140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Kristina Posner | Andrew Thiesse | Mohammad Alfadl | Anoushka Mahar</a:t>
            </a:r>
            <a:endParaRPr sz="2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Rose</a:t>
            </a:r>
            <a:endParaRPr/>
          </a:p>
        </p:txBody>
      </p:sp>
      <p:sp>
        <p:nvSpPr>
          <p:cNvPr id="120" name="Google Shape;120;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Female</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17 years old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First Class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Family on board</a:t>
            </a:r>
            <a:endParaRPr>
              <a:solidFill>
                <a:schemeClr val="dk1"/>
              </a:solidFill>
            </a:endParaRPr>
          </a:p>
          <a:p>
            <a:pPr indent="0" lvl="0" marL="0" rtl="0" algn="l">
              <a:spcBef>
                <a:spcPts val="1200"/>
              </a:spcBef>
              <a:spcAft>
                <a:spcPts val="0"/>
              </a:spcAft>
              <a:buNone/>
            </a:pPr>
            <a:r>
              <a:t/>
            </a:r>
            <a:endParaRPr>
              <a:solidFill>
                <a:schemeClr val="dk1"/>
              </a:solidFill>
            </a:endParaRPr>
          </a:p>
          <a:p>
            <a:pPr indent="0" lvl="0" marL="0" rtl="0" algn="l">
              <a:spcBef>
                <a:spcPts val="1200"/>
              </a:spcBef>
              <a:spcAft>
                <a:spcPts val="0"/>
              </a:spcAft>
              <a:buNone/>
            </a:pPr>
            <a:r>
              <a:t/>
            </a:r>
            <a:endParaRPr>
              <a:solidFill>
                <a:schemeClr val="dk1"/>
              </a:solidFill>
            </a:endParaRPr>
          </a:p>
          <a:p>
            <a:pPr indent="0" lvl="0" marL="0" rtl="0" algn="l">
              <a:spcBef>
                <a:spcPts val="1200"/>
              </a:spcBef>
              <a:spcAft>
                <a:spcPts val="1200"/>
              </a:spcAft>
              <a:buNone/>
            </a:pPr>
            <a:r>
              <a:rPr b="1" lang="en" sz="2300">
                <a:solidFill>
                  <a:schemeClr val="dk1"/>
                </a:solidFill>
              </a:rPr>
              <a:t>ALIVE</a:t>
            </a:r>
            <a:endParaRPr b="1" sz="2300">
              <a:solidFill>
                <a:schemeClr val="dk1"/>
              </a:solidFill>
            </a:endParaRPr>
          </a:p>
        </p:txBody>
      </p:sp>
      <p:pic>
        <p:nvPicPr>
          <p:cNvPr id="121" name="Google Shape;121;p22"/>
          <p:cNvPicPr preferRelativeResize="0"/>
          <p:nvPr/>
        </p:nvPicPr>
        <p:blipFill>
          <a:blip r:embed="rId3">
            <a:alphaModFix/>
          </a:blip>
          <a:stretch>
            <a:fillRect/>
          </a:stretch>
        </p:blipFill>
        <p:spPr>
          <a:xfrm>
            <a:off x="5110450" y="1152478"/>
            <a:ext cx="3721851" cy="19632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Table of Contents</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6550" lvl="0" marL="457200" rtl="0" algn="l">
              <a:lnSpc>
                <a:spcPct val="200000"/>
              </a:lnSpc>
              <a:spcBef>
                <a:spcPts val="0"/>
              </a:spcBef>
              <a:spcAft>
                <a:spcPts val="0"/>
              </a:spcAft>
              <a:buClr>
                <a:schemeClr val="dk1"/>
              </a:buClr>
              <a:buSzPts val="1700"/>
              <a:buChar char="●"/>
            </a:pPr>
            <a:r>
              <a:rPr lang="en" sz="1700">
                <a:solidFill>
                  <a:schemeClr val="dk1"/>
                </a:solidFill>
              </a:rPr>
              <a:t>Titanic Overview</a:t>
            </a:r>
            <a:endParaRPr sz="1700">
              <a:solidFill>
                <a:schemeClr val="dk1"/>
              </a:solidFill>
            </a:endParaRPr>
          </a:p>
          <a:p>
            <a:pPr indent="-336550" lvl="0" marL="457200" rtl="0" algn="l">
              <a:lnSpc>
                <a:spcPct val="200000"/>
              </a:lnSpc>
              <a:spcBef>
                <a:spcPts val="0"/>
              </a:spcBef>
              <a:spcAft>
                <a:spcPts val="0"/>
              </a:spcAft>
              <a:buClr>
                <a:schemeClr val="dk1"/>
              </a:buClr>
              <a:buSzPts val="1700"/>
              <a:buChar char="●"/>
            </a:pPr>
            <a:r>
              <a:rPr lang="en" sz="1700">
                <a:solidFill>
                  <a:schemeClr val="dk1"/>
                </a:solidFill>
              </a:rPr>
              <a:t>Kaggle Competition Overview</a:t>
            </a:r>
            <a:endParaRPr sz="1700">
              <a:solidFill>
                <a:schemeClr val="dk1"/>
              </a:solidFill>
            </a:endParaRPr>
          </a:p>
          <a:p>
            <a:pPr indent="-336550" lvl="0" marL="457200" rtl="0" algn="l">
              <a:lnSpc>
                <a:spcPct val="200000"/>
              </a:lnSpc>
              <a:spcBef>
                <a:spcPts val="0"/>
              </a:spcBef>
              <a:spcAft>
                <a:spcPts val="0"/>
              </a:spcAft>
              <a:buClr>
                <a:schemeClr val="dk1"/>
              </a:buClr>
              <a:buSzPts val="1700"/>
              <a:buChar char="●"/>
            </a:pPr>
            <a:r>
              <a:rPr lang="en" sz="1700">
                <a:solidFill>
                  <a:schemeClr val="dk1"/>
                </a:solidFill>
              </a:rPr>
              <a:t>Kaggle Competition Notebook Critique</a:t>
            </a:r>
            <a:endParaRPr sz="1700">
              <a:solidFill>
                <a:schemeClr val="dk1"/>
              </a:solidFill>
            </a:endParaRPr>
          </a:p>
          <a:p>
            <a:pPr indent="-336550" lvl="0" marL="457200" rtl="0" algn="l">
              <a:lnSpc>
                <a:spcPct val="200000"/>
              </a:lnSpc>
              <a:spcBef>
                <a:spcPts val="0"/>
              </a:spcBef>
              <a:spcAft>
                <a:spcPts val="0"/>
              </a:spcAft>
              <a:buClr>
                <a:schemeClr val="dk1"/>
              </a:buClr>
              <a:buSzPts val="1700"/>
              <a:buChar char="●"/>
            </a:pPr>
            <a:r>
              <a:rPr lang="en" sz="1700">
                <a:solidFill>
                  <a:schemeClr val="dk1"/>
                </a:solidFill>
              </a:rPr>
              <a:t>Breakdown of our models</a:t>
            </a:r>
            <a:endParaRPr sz="1700">
              <a:solidFill>
                <a:schemeClr val="dk1"/>
              </a:solidFill>
            </a:endParaRPr>
          </a:p>
          <a:p>
            <a:pPr indent="-336550" lvl="0" marL="457200" rtl="0" algn="l">
              <a:lnSpc>
                <a:spcPct val="200000"/>
              </a:lnSpc>
              <a:spcBef>
                <a:spcPts val="0"/>
              </a:spcBef>
              <a:spcAft>
                <a:spcPts val="0"/>
              </a:spcAft>
              <a:buClr>
                <a:schemeClr val="dk1"/>
              </a:buClr>
              <a:buSzPts val="1700"/>
              <a:buChar char="●"/>
            </a:pPr>
            <a:r>
              <a:rPr lang="en" sz="1700">
                <a:solidFill>
                  <a:schemeClr val="dk1"/>
                </a:solidFill>
              </a:rPr>
              <a:t>What we learned</a:t>
            </a:r>
            <a:endParaRPr sz="1700">
              <a:solidFill>
                <a:schemeClr val="dk1"/>
              </a:solidFill>
            </a:endParaRPr>
          </a:p>
        </p:txBody>
      </p:sp>
      <p:pic>
        <p:nvPicPr>
          <p:cNvPr id="67" name="Google Shape;67;p14"/>
          <p:cNvPicPr preferRelativeResize="0"/>
          <p:nvPr/>
        </p:nvPicPr>
        <p:blipFill>
          <a:blip r:embed="rId3">
            <a:alphaModFix/>
          </a:blip>
          <a:stretch>
            <a:fillRect/>
          </a:stretch>
        </p:blipFill>
        <p:spPr>
          <a:xfrm>
            <a:off x="4926956" y="1152464"/>
            <a:ext cx="3905352" cy="247515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40115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Titanic Overview</a:t>
            </a:r>
            <a:endParaRPr/>
          </a:p>
        </p:txBody>
      </p:sp>
      <p:sp>
        <p:nvSpPr>
          <p:cNvPr id="73" name="Google Shape;73;p15"/>
          <p:cNvSpPr txBox="1"/>
          <p:nvPr>
            <p:ph idx="1" type="body"/>
          </p:nvPr>
        </p:nvSpPr>
        <p:spPr>
          <a:xfrm>
            <a:off x="332250" y="1202500"/>
            <a:ext cx="4352400" cy="3339000"/>
          </a:xfrm>
          <a:prstGeom prst="rect">
            <a:avLst/>
          </a:prstGeom>
        </p:spPr>
        <p:txBody>
          <a:bodyPr anchorCtr="0" anchor="t" bIns="91425" lIns="91425" spcFirstLastPara="1" rIns="91425" wrap="square" tIns="91425">
            <a:normAutofit fontScale="85000" lnSpcReduction="20000"/>
          </a:bodyPr>
          <a:lstStyle/>
          <a:p>
            <a:pPr indent="-325755" lvl="0" marL="457200" marR="0" rtl="0" algn="l">
              <a:lnSpc>
                <a:spcPct val="115000"/>
              </a:lnSpc>
              <a:spcBef>
                <a:spcPts val="0"/>
              </a:spcBef>
              <a:spcAft>
                <a:spcPts val="0"/>
              </a:spcAft>
              <a:buSzPct val="128571"/>
              <a:buChar char="●"/>
            </a:pPr>
            <a:r>
              <a:rPr lang="en" sz="1400">
                <a:solidFill>
                  <a:schemeClr val="dk1"/>
                </a:solidFill>
              </a:rPr>
              <a:t>British Passenger Liner built from 1910-1912</a:t>
            </a:r>
            <a:endParaRPr sz="1400">
              <a:solidFill>
                <a:schemeClr val="dk1"/>
              </a:solidFill>
            </a:endParaRPr>
          </a:p>
          <a:p>
            <a:pPr indent="0" lvl="0" marL="457200" marR="0" rtl="0" algn="l">
              <a:lnSpc>
                <a:spcPct val="115000"/>
              </a:lnSpc>
              <a:spcBef>
                <a:spcPts val="1200"/>
              </a:spcBef>
              <a:spcAft>
                <a:spcPts val="0"/>
              </a:spcAft>
              <a:buNone/>
            </a:pPr>
            <a:r>
              <a:t/>
            </a:r>
            <a:endParaRPr sz="1400">
              <a:solidFill>
                <a:schemeClr val="dk1"/>
              </a:solidFill>
            </a:endParaRPr>
          </a:p>
          <a:p>
            <a:pPr indent="-325755" lvl="0" marL="457200" marR="0" rtl="0" algn="l">
              <a:lnSpc>
                <a:spcPct val="115000"/>
              </a:lnSpc>
              <a:spcBef>
                <a:spcPts val="1200"/>
              </a:spcBef>
              <a:spcAft>
                <a:spcPts val="0"/>
              </a:spcAft>
              <a:buSzPct val="128571"/>
              <a:buChar char="●"/>
            </a:pPr>
            <a:r>
              <a:rPr lang="en" sz="1400">
                <a:solidFill>
                  <a:schemeClr val="dk1"/>
                </a:solidFill>
              </a:rPr>
              <a:t>Titanic was the largest ship afloat at the time she entered service</a:t>
            </a:r>
            <a:endParaRPr sz="1400">
              <a:solidFill>
                <a:schemeClr val="dk1"/>
              </a:solidFill>
            </a:endParaRPr>
          </a:p>
          <a:p>
            <a:pPr indent="0" lvl="0" marL="457200" marR="0" rtl="0" algn="l">
              <a:lnSpc>
                <a:spcPct val="115000"/>
              </a:lnSpc>
              <a:spcBef>
                <a:spcPts val="1200"/>
              </a:spcBef>
              <a:spcAft>
                <a:spcPts val="0"/>
              </a:spcAft>
              <a:buNone/>
            </a:pPr>
            <a:r>
              <a:t/>
            </a:r>
            <a:endParaRPr sz="1400">
              <a:solidFill>
                <a:schemeClr val="dk1"/>
              </a:solidFill>
            </a:endParaRPr>
          </a:p>
          <a:p>
            <a:pPr indent="-325755" lvl="0" marL="457200" marR="0" rtl="0" algn="l">
              <a:lnSpc>
                <a:spcPct val="115000"/>
              </a:lnSpc>
              <a:spcBef>
                <a:spcPts val="1200"/>
              </a:spcBef>
              <a:spcAft>
                <a:spcPts val="0"/>
              </a:spcAft>
              <a:buSzPct val="128571"/>
              <a:buChar char="●"/>
            </a:pPr>
            <a:r>
              <a:rPr lang="en" sz="1400">
                <a:solidFill>
                  <a:schemeClr val="dk1"/>
                </a:solidFill>
              </a:rPr>
              <a:t>On 15 April 1912, the Titanic sank after hitting an iceberg during her maiden voyage</a:t>
            </a:r>
            <a:endParaRPr sz="1400">
              <a:solidFill>
                <a:schemeClr val="dk1"/>
              </a:solidFill>
            </a:endParaRPr>
          </a:p>
          <a:p>
            <a:pPr indent="0" lvl="0" marL="457200" marR="0" rtl="0" algn="l">
              <a:lnSpc>
                <a:spcPct val="115000"/>
              </a:lnSpc>
              <a:spcBef>
                <a:spcPts val="1200"/>
              </a:spcBef>
              <a:spcAft>
                <a:spcPts val="0"/>
              </a:spcAft>
              <a:buNone/>
            </a:pPr>
            <a:r>
              <a:t/>
            </a:r>
            <a:endParaRPr sz="1400">
              <a:solidFill>
                <a:schemeClr val="dk1"/>
              </a:solidFill>
            </a:endParaRPr>
          </a:p>
          <a:p>
            <a:pPr indent="-325755" lvl="0" marL="457200" marR="0" rtl="0" algn="l">
              <a:lnSpc>
                <a:spcPct val="115000"/>
              </a:lnSpc>
              <a:spcBef>
                <a:spcPts val="1200"/>
              </a:spcBef>
              <a:spcAft>
                <a:spcPts val="0"/>
              </a:spcAft>
              <a:buSzPct val="128571"/>
              <a:buChar char="●"/>
            </a:pPr>
            <a:r>
              <a:rPr lang="en" sz="1400">
                <a:solidFill>
                  <a:schemeClr val="dk1"/>
                </a:solidFill>
              </a:rPr>
              <a:t>Of the </a:t>
            </a:r>
            <a:r>
              <a:rPr lang="en" sz="1400">
                <a:solidFill>
                  <a:schemeClr val="dk1"/>
                </a:solidFill>
                <a:uFill>
                  <a:noFill/>
                </a:uFill>
                <a:hlinkClick r:id="rId3">
                  <a:extLst>
                    <a:ext uri="{A12FA001-AC4F-418D-AE19-62706E023703}">
                      <ahyp:hlinkClr val="tx"/>
                    </a:ext>
                  </a:extLst>
                </a:hlinkClick>
              </a:rPr>
              <a:t>estimated 2,224 passengers and crew</a:t>
            </a:r>
            <a:r>
              <a:rPr lang="en" sz="1400">
                <a:solidFill>
                  <a:schemeClr val="dk1"/>
                </a:solidFill>
              </a:rPr>
              <a:t> aboard, more than 1,500 died, which made the sinking possibly one of the </a:t>
            </a:r>
            <a:r>
              <a:rPr lang="en" sz="1400">
                <a:solidFill>
                  <a:schemeClr val="dk1"/>
                </a:solidFill>
                <a:uFill>
                  <a:noFill/>
                </a:uFill>
                <a:hlinkClick r:id="rId4">
                  <a:extLst>
                    <a:ext uri="{A12FA001-AC4F-418D-AE19-62706E023703}">
                      <ahyp:hlinkClr val="tx"/>
                    </a:ext>
                  </a:extLst>
                </a:hlinkClick>
              </a:rPr>
              <a:t>deadliest for a single ship</a:t>
            </a:r>
            <a:r>
              <a:rPr lang="en" sz="1400">
                <a:solidFill>
                  <a:schemeClr val="dk1"/>
                </a:solidFill>
              </a:rPr>
              <a:t> up to that time.</a:t>
            </a:r>
            <a:endParaRPr sz="1400">
              <a:solidFill>
                <a:schemeClr val="dk1"/>
              </a:solidFill>
            </a:endParaRPr>
          </a:p>
        </p:txBody>
      </p:sp>
      <p:pic>
        <p:nvPicPr>
          <p:cNvPr id="74" name="Google Shape;74;p15"/>
          <p:cNvPicPr preferRelativeResize="0"/>
          <p:nvPr/>
        </p:nvPicPr>
        <p:blipFill>
          <a:blip r:embed="rId5">
            <a:alphaModFix/>
          </a:blip>
          <a:stretch>
            <a:fillRect/>
          </a:stretch>
        </p:blipFill>
        <p:spPr>
          <a:xfrm>
            <a:off x="4795700" y="1403288"/>
            <a:ext cx="4154550" cy="233693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3731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Kaggle Competition Overview </a:t>
            </a:r>
            <a:endParaRPr/>
          </a:p>
        </p:txBody>
      </p:sp>
      <p:sp>
        <p:nvSpPr>
          <p:cNvPr id="80" name="Google Shape;80;p16"/>
          <p:cNvSpPr txBox="1"/>
          <p:nvPr>
            <p:ph idx="1" type="body"/>
          </p:nvPr>
        </p:nvSpPr>
        <p:spPr>
          <a:xfrm>
            <a:off x="147200" y="1333250"/>
            <a:ext cx="4543800" cy="3416400"/>
          </a:xfrm>
          <a:prstGeom prst="rect">
            <a:avLst/>
          </a:prstGeom>
        </p:spPr>
        <p:txBody>
          <a:bodyPr anchorCtr="0" anchor="t" bIns="91425" lIns="91425" spcFirstLastPara="1" rIns="91425" wrap="square" tIns="91425">
            <a:normAutofit/>
          </a:bodyPr>
          <a:lstStyle/>
          <a:p>
            <a:pPr indent="-301625" lvl="0" marL="457200" marR="0" rtl="0" algn="l">
              <a:lnSpc>
                <a:spcPct val="115000"/>
              </a:lnSpc>
              <a:spcBef>
                <a:spcPts val="0"/>
              </a:spcBef>
              <a:spcAft>
                <a:spcPts val="0"/>
              </a:spcAft>
              <a:buSzPts val="1150"/>
              <a:buChar char="●"/>
            </a:pPr>
            <a:r>
              <a:rPr lang="en" sz="1150">
                <a:solidFill>
                  <a:schemeClr val="dk1"/>
                </a:solidFill>
              </a:rPr>
              <a:t>Build a predictive model to answer: “What people were going to survive the sinking of the Titanic?”</a:t>
            </a:r>
            <a:endParaRPr sz="1150">
              <a:solidFill>
                <a:schemeClr val="dk1"/>
              </a:solidFill>
            </a:endParaRPr>
          </a:p>
          <a:p>
            <a:pPr indent="0" lvl="0" marL="457200" marR="0" rtl="0" algn="l">
              <a:lnSpc>
                <a:spcPct val="115000"/>
              </a:lnSpc>
              <a:spcBef>
                <a:spcPts val="1200"/>
              </a:spcBef>
              <a:spcAft>
                <a:spcPts val="0"/>
              </a:spcAft>
              <a:buNone/>
            </a:pPr>
            <a:r>
              <a:t/>
            </a:r>
            <a:endParaRPr sz="1150">
              <a:solidFill>
                <a:schemeClr val="dk1"/>
              </a:solidFill>
            </a:endParaRPr>
          </a:p>
          <a:p>
            <a:pPr indent="-301625" lvl="0" marL="457200" marR="0" rtl="0" algn="l">
              <a:lnSpc>
                <a:spcPct val="115000"/>
              </a:lnSpc>
              <a:spcBef>
                <a:spcPts val="1200"/>
              </a:spcBef>
              <a:spcAft>
                <a:spcPts val="0"/>
              </a:spcAft>
              <a:buSzPts val="1150"/>
              <a:buChar char="●"/>
            </a:pPr>
            <a:r>
              <a:rPr lang="en" sz="1150">
                <a:solidFill>
                  <a:schemeClr val="dk1"/>
                </a:solidFill>
              </a:rPr>
              <a:t>Data contains: 891 passengers in train data, 418 passengers in test data. </a:t>
            </a:r>
            <a:endParaRPr sz="1150">
              <a:solidFill>
                <a:schemeClr val="dk1"/>
              </a:solidFill>
            </a:endParaRPr>
          </a:p>
          <a:p>
            <a:pPr indent="-301625" lvl="1" marL="914400" marR="0" rtl="0" algn="l">
              <a:lnSpc>
                <a:spcPct val="115000"/>
              </a:lnSpc>
              <a:spcBef>
                <a:spcPts val="0"/>
              </a:spcBef>
              <a:spcAft>
                <a:spcPts val="0"/>
              </a:spcAft>
              <a:buSzPts val="1150"/>
              <a:buChar char="○"/>
            </a:pPr>
            <a:r>
              <a:rPr lang="en" sz="1150">
                <a:solidFill>
                  <a:schemeClr val="dk1"/>
                </a:solidFill>
              </a:rPr>
              <a:t>1,309 passengers overall </a:t>
            </a:r>
            <a:endParaRPr sz="1150">
              <a:solidFill>
                <a:schemeClr val="dk1"/>
              </a:solidFill>
            </a:endParaRPr>
          </a:p>
          <a:p>
            <a:pPr indent="0" lvl="0" marL="457200" marR="0" rtl="0" algn="l">
              <a:lnSpc>
                <a:spcPct val="115000"/>
              </a:lnSpc>
              <a:spcBef>
                <a:spcPts val="1200"/>
              </a:spcBef>
              <a:spcAft>
                <a:spcPts val="0"/>
              </a:spcAft>
              <a:buNone/>
            </a:pPr>
            <a:r>
              <a:t/>
            </a:r>
            <a:endParaRPr sz="1150">
              <a:solidFill>
                <a:schemeClr val="dk1"/>
              </a:solidFill>
            </a:endParaRPr>
          </a:p>
          <a:p>
            <a:pPr indent="-301625" lvl="0" marL="457200" marR="0" rtl="0" algn="l">
              <a:lnSpc>
                <a:spcPct val="115000"/>
              </a:lnSpc>
              <a:spcBef>
                <a:spcPts val="1200"/>
              </a:spcBef>
              <a:spcAft>
                <a:spcPts val="0"/>
              </a:spcAft>
              <a:buSzPts val="1150"/>
              <a:buChar char="●"/>
            </a:pPr>
            <a:r>
              <a:rPr lang="en" sz="1150">
                <a:solidFill>
                  <a:schemeClr val="dk1"/>
                </a:solidFill>
              </a:rPr>
              <a:t>Contains basic passenger information: survival, ticket class, gender, age, # of siblings aboard, # of parents, ticket number, passenger fare, port of embarkation</a:t>
            </a:r>
            <a:endParaRPr sz="1150">
              <a:solidFill>
                <a:schemeClr val="dk1"/>
              </a:solidFill>
            </a:endParaRPr>
          </a:p>
        </p:txBody>
      </p:sp>
      <p:pic>
        <p:nvPicPr>
          <p:cNvPr id="81" name="Google Shape;81;p16"/>
          <p:cNvPicPr preferRelativeResize="0"/>
          <p:nvPr/>
        </p:nvPicPr>
        <p:blipFill rotWithShape="1">
          <a:blip r:embed="rId3">
            <a:alphaModFix/>
          </a:blip>
          <a:srcRect b="0" l="0" r="13464" t="0"/>
          <a:stretch/>
        </p:blipFill>
        <p:spPr>
          <a:xfrm>
            <a:off x="4622525" y="1237350"/>
            <a:ext cx="4492851" cy="28285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Kaggle </a:t>
            </a:r>
            <a:r>
              <a:rPr lang="en"/>
              <a:t>Competition</a:t>
            </a:r>
            <a:r>
              <a:rPr lang="en"/>
              <a:t> Notebook Critiques</a:t>
            </a:r>
            <a:endParaRPr/>
          </a:p>
        </p:txBody>
      </p:sp>
      <p:sp>
        <p:nvSpPr>
          <p:cNvPr id="87" name="Google Shape;87;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20675" lvl="0" marL="457200" marR="0" rtl="0" algn="l">
              <a:lnSpc>
                <a:spcPct val="115000"/>
              </a:lnSpc>
              <a:spcBef>
                <a:spcPts val="0"/>
              </a:spcBef>
              <a:spcAft>
                <a:spcPts val="0"/>
              </a:spcAft>
              <a:buClr>
                <a:schemeClr val="lt2"/>
              </a:buClr>
              <a:buSzPts val="1450"/>
              <a:buChar char="●"/>
            </a:pPr>
            <a:r>
              <a:rPr lang="en" sz="1450">
                <a:solidFill>
                  <a:schemeClr val="dk1"/>
                </a:solidFill>
                <a:latin typeface="Arial"/>
                <a:ea typeface="Arial"/>
                <a:cs typeface="Arial"/>
                <a:sym typeface="Arial"/>
              </a:rPr>
              <a:t>Runs only one model (randomForest) and excludes comparing other models </a:t>
            </a:r>
            <a:endParaRPr sz="1450">
              <a:solidFill>
                <a:schemeClr val="dk1"/>
              </a:solidFill>
              <a:latin typeface="Arial"/>
              <a:ea typeface="Arial"/>
              <a:cs typeface="Arial"/>
              <a:sym typeface="Arial"/>
            </a:endParaRPr>
          </a:p>
          <a:p>
            <a:pPr indent="-320675" lvl="1" marL="914400" marR="0" rtl="0" algn="l">
              <a:lnSpc>
                <a:spcPct val="115000"/>
              </a:lnSpc>
              <a:spcBef>
                <a:spcPts val="0"/>
              </a:spcBef>
              <a:spcAft>
                <a:spcPts val="0"/>
              </a:spcAft>
              <a:buSzPts val="1450"/>
              <a:buChar char="○"/>
            </a:pPr>
            <a:r>
              <a:rPr lang="en" sz="1450">
                <a:solidFill>
                  <a:schemeClr val="dk1"/>
                </a:solidFill>
                <a:latin typeface="Arial"/>
                <a:ea typeface="Arial"/>
                <a:cs typeface="Arial"/>
                <a:sym typeface="Arial"/>
              </a:rPr>
              <a:t>bagging </a:t>
            </a:r>
            <a:endParaRPr sz="1450">
              <a:solidFill>
                <a:schemeClr val="dk1"/>
              </a:solidFill>
              <a:latin typeface="Arial"/>
              <a:ea typeface="Arial"/>
              <a:cs typeface="Arial"/>
              <a:sym typeface="Arial"/>
            </a:endParaRPr>
          </a:p>
          <a:p>
            <a:pPr indent="-320675" lvl="1" marL="914400" marR="0" rtl="0" algn="l">
              <a:lnSpc>
                <a:spcPct val="115000"/>
              </a:lnSpc>
              <a:spcBef>
                <a:spcPts val="0"/>
              </a:spcBef>
              <a:spcAft>
                <a:spcPts val="0"/>
              </a:spcAft>
              <a:buSzPts val="1450"/>
              <a:buChar char="○"/>
            </a:pPr>
            <a:r>
              <a:rPr lang="en" sz="1450">
                <a:solidFill>
                  <a:schemeClr val="dk1"/>
                </a:solidFill>
                <a:latin typeface="Arial"/>
                <a:ea typeface="Arial"/>
                <a:cs typeface="Arial"/>
                <a:sym typeface="Arial"/>
              </a:rPr>
              <a:t>SVM</a:t>
            </a:r>
            <a:endParaRPr sz="1450">
              <a:solidFill>
                <a:schemeClr val="dk1"/>
              </a:solidFill>
              <a:latin typeface="Arial"/>
              <a:ea typeface="Arial"/>
              <a:cs typeface="Arial"/>
              <a:sym typeface="Arial"/>
            </a:endParaRPr>
          </a:p>
          <a:p>
            <a:pPr indent="-320675" lvl="1" marL="914400" marR="0" rtl="0" algn="l">
              <a:lnSpc>
                <a:spcPct val="115000"/>
              </a:lnSpc>
              <a:spcBef>
                <a:spcPts val="0"/>
              </a:spcBef>
              <a:spcAft>
                <a:spcPts val="0"/>
              </a:spcAft>
              <a:buSzPts val="1450"/>
              <a:buChar char="○"/>
            </a:pPr>
            <a:r>
              <a:rPr lang="en" sz="1450">
                <a:solidFill>
                  <a:schemeClr val="dk1"/>
                </a:solidFill>
                <a:latin typeface="Arial"/>
                <a:ea typeface="Arial"/>
                <a:cs typeface="Arial"/>
                <a:sym typeface="Arial"/>
              </a:rPr>
              <a:t>LDA</a:t>
            </a:r>
            <a:endParaRPr sz="1450">
              <a:solidFill>
                <a:schemeClr val="dk1"/>
              </a:solidFill>
              <a:latin typeface="Arial"/>
              <a:ea typeface="Arial"/>
              <a:cs typeface="Arial"/>
              <a:sym typeface="Arial"/>
            </a:endParaRPr>
          </a:p>
          <a:p>
            <a:pPr indent="0" lvl="0" marL="0" marR="0" rtl="0" algn="l">
              <a:lnSpc>
                <a:spcPct val="115000"/>
              </a:lnSpc>
              <a:spcBef>
                <a:spcPts val="1200"/>
              </a:spcBef>
              <a:spcAft>
                <a:spcPts val="0"/>
              </a:spcAft>
              <a:buNone/>
            </a:pPr>
            <a:r>
              <a:t/>
            </a:r>
            <a:endParaRPr sz="1450">
              <a:solidFill>
                <a:schemeClr val="dk1"/>
              </a:solidFill>
              <a:latin typeface="Arial"/>
              <a:ea typeface="Arial"/>
              <a:cs typeface="Arial"/>
              <a:sym typeface="Arial"/>
            </a:endParaRPr>
          </a:p>
          <a:p>
            <a:pPr indent="-320675" lvl="0" marL="457200" rtl="0" algn="l">
              <a:spcBef>
                <a:spcPts val="1200"/>
              </a:spcBef>
              <a:spcAft>
                <a:spcPts val="0"/>
              </a:spcAft>
              <a:buClr>
                <a:schemeClr val="lt2"/>
              </a:buClr>
              <a:buSzPts val="1450"/>
              <a:buChar char="●"/>
            </a:pPr>
            <a:r>
              <a:rPr lang="en" sz="1450">
                <a:solidFill>
                  <a:schemeClr val="dk1"/>
                </a:solidFill>
                <a:latin typeface="Arial"/>
                <a:ea typeface="Arial"/>
                <a:cs typeface="Arial"/>
                <a:sym typeface="Arial"/>
              </a:rPr>
              <a:t>Does not describe the process (e.g., outcome, approach, model decision, VarImportance, etc)</a:t>
            </a:r>
            <a:endParaRPr sz="1450">
              <a:solidFill>
                <a:schemeClr val="dk1"/>
              </a:solidFill>
              <a:latin typeface="Arial"/>
              <a:ea typeface="Arial"/>
              <a:cs typeface="Arial"/>
              <a:sym typeface="Arial"/>
            </a:endParaRPr>
          </a:p>
          <a:p>
            <a:pPr indent="0" lvl="0" marL="0" marR="0" rtl="0" algn="l">
              <a:lnSpc>
                <a:spcPct val="115000"/>
              </a:lnSpc>
              <a:spcBef>
                <a:spcPts val="1200"/>
              </a:spcBef>
              <a:spcAft>
                <a:spcPts val="0"/>
              </a:spcAft>
              <a:buNone/>
            </a:pPr>
            <a:r>
              <a:t/>
            </a:r>
            <a:endParaRPr sz="1450">
              <a:solidFill>
                <a:schemeClr val="dk1"/>
              </a:solidFill>
              <a:latin typeface="Arial"/>
              <a:ea typeface="Arial"/>
              <a:cs typeface="Arial"/>
              <a:sym typeface="Arial"/>
            </a:endParaRPr>
          </a:p>
          <a:p>
            <a:pPr indent="-320675" lvl="0" marL="457200" marR="0" rtl="0" algn="l">
              <a:lnSpc>
                <a:spcPct val="115000"/>
              </a:lnSpc>
              <a:spcBef>
                <a:spcPts val="1200"/>
              </a:spcBef>
              <a:spcAft>
                <a:spcPts val="0"/>
              </a:spcAft>
              <a:buClr>
                <a:schemeClr val="lt2"/>
              </a:buClr>
              <a:buSzPts val="1450"/>
              <a:buChar char="●"/>
            </a:pPr>
            <a:r>
              <a:rPr lang="en" sz="1450">
                <a:solidFill>
                  <a:schemeClr val="dk1"/>
                </a:solidFill>
                <a:latin typeface="Arial"/>
                <a:ea typeface="Arial"/>
                <a:cs typeface="Arial"/>
                <a:sym typeface="Arial"/>
              </a:rPr>
              <a:t>Accuracy = 83.34%</a:t>
            </a:r>
            <a:endParaRPr sz="1450">
              <a:solidFill>
                <a:schemeClr val="dk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Kaggle Competition Notebook Critique: Library - Rpart vs. tree</a:t>
            </a:r>
            <a:endParaRPr/>
          </a:p>
        </p:txBody>
      </p:sp>
      <p:pic>
        <p:nvPicPr>
          <p:cNvPr id="93" name="Google Shape;93;p18"/>
          <p:cNvPicPr preferRelativeResize="0"/>
          <p:nvPr/>
        </p:nvPicPr>
        <p:blipFill>
          <a:blip r:embed="rId3">
            <a:alphaModFix/>
          </a:blip>
          <a:stretch>
            <a:fillRect/>
          </a:stretch>
        </p:blipFill>
        <p:spPr>
          <a:xfrm>
            <a:off x="0" y="1127525"/>
            <a:ext cx="5496250" cy="3608775"/>
          </a:xfrm>
          <a:prstGeom prst="rect">
            <a:avLst/>
          </a:prstGeom>
          <a:noFill/>
          <a:ln>
            <a:noFill/>
          </a:ln>
        </p:spPr>
      </p:pic>
      <p:pic>
        <p:nvPicPr>
          <p:cNvPr id="94" name="Google Shape;94;p18"/>
          <p:cNvPicPr preferRelativeResize="0"/>
          <p:nvPr/>
        </p:nvPicPr>
        <p:blipFill>
          <a:blip r:embed="rId4">
            <a:alphaModFix/>
          </a:blip>
          <a:stretch>
            <a:fillRect/>
          </a:stretch>
        </p:blipFill>
        <p:spPr>
          <a:xfrm>
            <a:off x="5261917" y="1127525"/>
            <a:ext cx="3934684" cy="36087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Team 3 Solution</a:t>
            </a:r>
            <a:endParaRPr/>
          </a:p>
        </p:txBody>
      </p:sp>
      <p:pic>
        <p:nvPicPr>
          <p:cNvPr id="100" name="Google Shape;100;p19"/>
          <p:cNvPicPr preferRelativeResize="0"/>
          <p:nvPr/>
        </p:nvPicPr>
        <p:blipFill rotWithShape="1">
          <a:blip r:embed="rId3">
            <a:alphaModFix/>
          </a:blip>
          <a:srcRect b="0" l="-5988" r="0" t="0"/>
          <a:stretch/>
        </p:blipFill>
        <p:spPr>
          <a:xfrm>
            <a:off x="-134450" y="1287475"/>
            <a:ext cx="4332249" cy="3136775"/>
          </a:xfrm>
          <a:prstGeom prst="rect">
            <a:avLst/>
          </a:prstGeom>
          <a:noFill/>
          <a:ln>
            <a:noFill/>
          </a:ln>
        </p:spPr>
      </p:pic>
      <p:pic>
        <p:nvPicPr>
          <p:cNvPr id="101" name="Google Shape;101;p19"/>
          <p:cNvPicPr preferRelativeResize="0"/>
          <p:nvPr/>
        </p:nvPicPr>
        <p:blipFill>
          <a:blip r:embed="rId4">
            <a:alphaModFix/>
          </a:blip>
          <a:stretch>
            <a:fillRect/>
          </a:stretch>
        </p:blipFill>
        <p:spPr>
          <a:xfrm>
            <a:off x="4630650" y="1287475"/>
            <a:ext cx="4332249" cy="31367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we learned</a:t>
            </a:r>
            <a:endParaRPr/>
          </a:p>
        </p:txBody>
      </p:sp>
      <p:sp>
        <p:nvSpPr>
          <p:cNvPr id="107" name="Google Shape;107;p20"/>
          <p:cNvSpPr txBox="1"/>
          <p:nvPr>
            <p:ph idx="1" type="body"/>
          </p:nvPr>
        </p:nvSpPr>
        <p:spPr>
          <a:xfrm>
            <a:off x="311700" y="1152475"/>
            <a:ext cx="8520600" cy="3648000"/>
          </a:xfrm>
          <a:prstGeom prst="rect">
            <a:avLst/>
          </a:prstGeom>
        </p:spPr>
        <p:txBody>
          <a:bodyPr anchorCtr="0" anchor="t" bIns="91425" lIns="91425" spcFirstLastPara="1" rIns="91425" wrap="square" tIns="91425">
            <a:noAutofit/>
          </a:bodyPr>
          <a:lstStyle/>
          <a:p>
            <a:pPr indent="-327025" lvl="0" marL="457200" rtl="0" algn="l">
              <a:lnSpc>
                <a:spcPct val="150000"/>
              </a:lnSpc>
              <a:spcBef>
                <a:spcPts val="0"/>
              </a:spcBef>
              <a:spcAft>
                <a:spcPts val="0"/>
              </a:spcAft>
              <a:buClr>
                <a:schemeClr val="dk1"/>
              </a:buClr>
              <a:buSzPts val="1550"/>
              <a:buChar char="●"/>
            </a:pPr>
            <a:r>
              <a:rPr lang="en" sz="1550">
                <a:solidFill>
                  <a:schemeClr val="dk1"/>
                </a:solidFill>
              </a:rPr>
              <a:t>What variables influence survival rates of the titanic</a:t>
            </a:r>
            <a:endParaRPr sz="1550">
              <a:solidFill>
                <a:schemeClr val="dk1"/>
              </a:solidFill>
            </a:endParaRPr>
          </a:p>
          <a:p>
            <a:pPr indent="-327025" lvl="1" marL="914400" rtl="0" algn="l">
              <a:lnSpc>
                <a:spcPct val="150000"/>
              </a:lnSpc>
              <a:spcBef>
                <a:spcPts val="0"/>
              </a:spcBef>
              <a:spcAft>
                <a:spcPts val="0"/>
              </a:spcAft>
              <a:buClr>
                <a:schemeClr val="dk1"/>
              </a:buClr>
              <a:buSzPts val="1550"/>
              <a:buChar char="○"/>
            </a:pPr>
            <a:r>
              <a:rPr lang="en" sz="1550">
                <a:solidFill>
                  <a:schemeClr val="dk1"/>
                </a:solidFill>
              </a:rPr>
              <a:t>Multiple Importance Variables for 2 classes</a:t>
            </a:r>
            <a:endParaRPr sz="1550">
              <a:solidFill>
                <a:schemeClr val="dk1"/>
              </a:solidFill>
            </a:endParaRPr>
          </a:p>
          <a:p>
            <a:pPr indent="-327025" lvl="1" marL="914400" rtl="0" algn="l">
              <a:lnSpc>
                <a:spcPct val="150000"/>
              </a:lnSpc>
              <a:spcBef>
                <a:spcPts val="0"/>
              </a:spcBef>
              <a:spcAft>
                <a:spcPts val="0"/>
              </a:spcAft>
              <a:buClr>
                <a:schemeClr val="dk1"/>
              </a:buClr>
              <a:buSzPts val="1550"/>
              <a:buChar char="○"/>
            </a:pPr>
            <a:r>
              <a:rPr lang="en" sz="1550">
                <a:solidFill>
                  <a:schemeClr val="dk1"/>
                </a:solidFill>
              </a:rPr>
              <a:t>Gender, Age, Siblings, Pclass</a:t>
            </a:r>
            <a:endParaRPr sz="1550">
              <a:solidFill>
                <a:schemeClr val="dk1"/>
              </a:solidFill>
            </a:endParaRPr>
          </a:p>
          <a:p>
            <a:pPr indent="-327025" lvl="0" marL="457200" rtl="0" algn="l">
              <a:lnSpc>
                <a:spcPct val="150000"/>
              </a:lnSpc>
              <a:spcBef>
                <a:spcPts val="0"/>
              </a:spcBef>
              <a:spcAft>
                <a:spcPts val="0"/>
              </a:spcAft>
              <a:buClr>
                <a:schemeClr val="dk1"/>
              </a:buClr>
              <a:buSzPts val="1550"/>
              <a:buChar char="●"/>
            </a:pPr>
            <a:r>
              <a:rPr lang="en" sz="1550">
                <a:solidFill>
                  <a:schemeClr val="dk1"/>
                </a:solidFill>
              </a:rPr>
              <a:t>Importance of different plots and models</a:t>
            </a:r>
            <a:endParaRPr sz="1550">
              <a:solidFill>
                <a:schemeClr val="dk1"/>
              </a:solidFill>
            </a:endParaRPr>
          </a:p>
          <a:p>
            <a:pPr indent="-327025" lvl="1" marL="914400" rtl="0" algn="l">
              <a:lnSpc>
                <a:spcPct val="150000"/>
              </a:lnSpc>
              <a:spcBef>
                <a:spcPts val="0"/>
              </a:spcBef>
              <a:spcAft>
                <a:spcPts val="0"/>
              </a:spcAft>
              <a:buClr>
                <a:schemeClr val="dk1"/>
              </a:buClr>
              <a:buSzPts val="1550"/>
              <a:buChar char="○"/>
            </a:pPr>
            <a:r>
              <a:rPr lang="en" sz="1550">
                <a:solidFill>
                  <a:schemeClr val="dk1"/>
                </a:solidFill>
              </a:rPr>
              <a:t>Better understand dataset and information</a:t>
            </a:r>
            <a:endParaRPr sz="1550">
              <a:solidFill>
                <a:schemeClr val="dk1"/>
              </a:solidFill>
            </a:endParaRPr>
          </a:p>
          <a:p>
            <a:pPr indent="-327025" lvl="1" marL="914400" rtl="0" algn="l">
              <a:lnSpc>
                <a:spcPct val="150000"/>
              </a:lnSpc>
              <a:spcBef>
                <a:spcPts val="0"/>
              </a:spcBef>
              <a:spcAft>
                <a:spcPts val="0"/>
              </a:spcAft>
              <a:buClr>
                <a:schemeClr val="dk1"/>
              </a:buClr>
              <a:buSzPts val="1550"/>
              <a:buChar char="○"/>
            </a:pPr>
            <a:r>
              <a:rPr lang="en" sz="1550">
                <a:solidFill>
                  <a:schemeClr val="dk1"/>
                </a:solidFill>
              </a:rPr>
              <a:t>Logistics: 86%, LDA: 87%</a:t>
            </a:r>
            <a:endParaRPr sz="1550">
              <a:solidFill>
                <a:schemeClr val="dk1"/>
              </a:solidFill>
            </a:endParaRPr>
          </a:p>
          <a:p>
            <a:pPr indent="-327025" lvl="0" marL="457200" rtl="0" algn="l">
              <a:lnSpc>
                <a:spcPct val="150000"/>
              </a:lnSpc>
              <a:spcBef>
                <a:spcPts val="0"/>
              </a:spcBef>
              <a:spcAft>
                <a:spcPts val="0"/>
              </a:spcAft>
              <a:buClr>
                <a:schemeClr val="dk1"/>
              </a:buClr>
              <a:buSzPts val="1550"/>
              <a:buChar char="●"/>
            </a:pPr>
            <a:r>
              <a:rPr lang="en" sz="1550">
                <a:solidFill>
                  <a:schemeClr val="dk1"/>
                </a:solidFill>
              </a:rPr>
              <a:t>True to stereotype? Yes and No</a:t>
            </a:r>
            <a:endParaRPr sz="1550">
              <a:solidFill>
                <a:schemeClr val="dk1"/>
              </a:solidFill>
            </a:endParaRPr>
          </a:p>
          <a:p>
            <a:pPr indent="-327025" lvl="1" marL="914400" rtl="0" algn="l">
              <a:lnSpc>
                <a:spcPct val="150000"/>
              </a:lnSpc>
              <a:spcBef>
                <a:spcPts val="0"/>
              </a:spcBef>
              <a:spcAft>
                <a:spcPts val="0"/>
              </a:spcAft>
              <a:buClr>
                <a:schemeClr val="dk1"/>
              </a:buClr>
              <a:buSzPts val="1550"/>
              <a:buChar char="○"/>
            </a:pPr>
            <a:r>
              <a:rPr lang="en" sz="1550">
                <a:solidFill>
                  <a:schemeClr val="dk1"/>
                </a:solidFill>
              </a:rPr>
              <a:t>Quantitative</a:t>
            </a:r>
            <a:r>
              <a:rPr lang="en" sz="1550">
                <a:solidFill>
                  <a:schemeClr val="dk1"/>
                </a:solidFill>
              </a:rPr>
              <a:t> data backs up the qualitative data</a:t>
            </a:r>
            <a:endParaRPr sz="1550">
              <a:solidFill>
                <a:schemeClr val="dk1"/>
              </a:solidFill>
            </a:endParaRPr>
          </a:p>
          <a:p>
            <a:pPr indent="-327025" lvl="1" marL="914400" rtl="0" algn="l">
              <a:lnSpc>
                <a:spcPct val="150000"/>
              </a:lnSpc>
              <a:spcBef>
                <a:spcPts val="0"/>
              </a:spcBef>
              <a:spcAft>
                <a:spcPts val="0"/>
              </a:spcAft>
              <a:buClr>
                <a:schemeClr val="dk1"/>
              </a:buClr>
              <a:buSzPts val="1550"/>
              <a:buChar char="○"/>
            </a:pPr>
            <a:r>
              <a:rPr lang="en" sz="1550">
                <a:solidFill>
                  <a:schemeClr val="dk1"/>
                </a:solidFill>
              </a:rPr>
              <a:t>Missing secret variable in Kaggle: boats!</a:t>
            </a:r>
            <a:endParaRPr sz="155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Jack</a:t>
            </a:r>
            <a:endParaRPr/>
          </a:p>
        </p:txBody>
      </p:sp>
      <p:sp>
        <p:nvSpPr>
          <p:cNvPr id="113" name="Google Shape;113;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Male</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20 years old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Third class passenger</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No family members on board</a:t>
            </a:r>
            <a:endParaRPr>
              <a:solidFill>
                <a:schemeClr val="dk1"/>
              </a:solidFill>
            </a:endParaRPr>
          </a:p>
          <a:p>
            <a:pPr indent="0" lvl="0" marL="0" rtl="0" algn="l">
              <a:spcBef>
                <a:spcPts val="1200"/>
              </a:spcBef>
              <a:spcAft>
                <a:spcPts val="0"/>
              </a:spcAft>
              <a:buNone/>
            </a:pPr>
            <a:r>
              <a:t/>
            </a:r>
            <a:endParaRPr>
              <a:solidFill>
                <a:schemeClr val="dk1"/>
              </a:solidFill>
            </a:endParaRPr>
          </a:p>
          <a:p>
            <a:pPr indent="0" lvl="0" marL="0" rtl="0" algn="l">
              <a:spcBef>
                <a:spcPts val="1200"/>
              </a:spcBef>
              <a:spcAft>
                <a:spcPts val="0"/>
              </a:spcAft>
              <a:buNone/>
            </a:pPr>
            <a:r>
              <a:t/>
            </a:r>
            <a:endParaRPr>
              <a:solidFill>
                <a:schemeClr val="dk1"/>
              </a:solidFill>
            </a:endParaRPr>
          </a:p>
          <a:p>
            <a:pPr indent="0" lvl="0" marL="0" rtl="0" algn="l">
              <a:spcBef>
                <a:spcPts val="1200"/>
              </a:spcBef>
              <a:spcAft>
                <a:spcPts val="1200"/>
              </a:spcAft>
              <a:buNone/>
            </a:pPr>
            <a:r>
              <a:rPr b="1" lang="en" sz="2500">
                <a:solidFill>
                  <a:schemeClr val="dk1"/>
                </a:solidFill>
              </a:rPr>
              <a:t>DEAD</a:t>
            </a:r>
            <a:endParaRPr b="1" sz="2500">
              <a:solidFill>
                <a:schemeClr val="dk1"/>
              </a:solidFill>
            </a:endParaRPr>
          </a:p>
        </p:txBody>
      </p:sp>
      <p:pic>
        <p:nvPicPr>
          <p:cNvPr id="114" name="Google Shape;114;p21"/>
          <p:cNvPicPr preferRelativeResize="0"/>
          <p:nvPr/>
        </p:nvPicPr>
        <p:blipFill>
          <a:blip r:embed="rId3">
            <a:alphaModFix/>
          </a:blip>
          <a:stretch>
            <a:fillRect/>
          </a:stretch>
        </p:blipFill>
        <p:spPr>
          <a:xfrm>
            <a:off x="4667975" y="1152475"/>
            <a:ext cx="4164324" cy="2186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